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80" r:id="rId6"/>
    <p:sldId id="258" r:id="rId7"/>
    <p:sldId id="259" r:id="rId8"/>
    <p:sldId id="260" r:id="rId9"/>
    <p:sldId id="281" r:id="rId10"/>
    <p:sldId id="276" r:id="rId11"/>
    <p:sldId id="274" r:id="rId12"/>
    <p:sldId id="263" r:id="rId13"/>
    <p:sldId id="282" r:id="rId14"/>
    <p:sldId id="288" r:id="rId15"/>
    <p:sldId id="289" r:id="rId16"/>
    <p:sldId id="290" r:id="rId17"/>
    <p:sldId id="283" r:id="rId18"/>
    <p:sldId id="286" r:id="rId19"/>
    <p:sldId id="267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862" autoAdjust="0"/>
  </p:normalViewPr>
  <p:slideViewPr>
    <p:cSldViewPr showGuides="1">
      <p:cViewPr varScale="1">
        <p:scale>
          <a:sx n="110" d="100"/>
          <a:sy n="110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67E11-05E7-4F46-BD63-B869FF5AB911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4291D-B09C-4FD5-9C54-CAC348A5341D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4291D-B09C-4FD5-9C54-CAC348A5341D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F7D0B-AD80-4F0D-8DA8-FD916C0A78B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DEFEC-EE5C-472B-85EA-F04DFAE7D75D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1.jpeg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7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1.jpeg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36830" y="0"/>
            <a:ext cx="9180830" cy="8377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6735" y="394970"/>
            <a:ext cx="7911465" cy="1075055"/>
          </a:xfrm>
        </p:spPr>
        <p:txBody>
          <a:bodyPr>
            <a:normAutofit/>
          </a:bodyPr>
          <a:lstStyle/>
          <a:p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b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Лениногорска»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b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«Лениногорский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район»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</a:t>
            </a:r>
            <a:r>
              <a:rPr lang="ru-RU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br>
              <a:rPr lang="en-US" altLang="ru-RU" sz="1400" b="1" dirty="0"/>
            </a:br>
            <a:endParaRPr lang="en-US" altLang="ru-RU" sz="1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72285"/>
            <a:ext cx="6400800" cy="2566670"/>
          </a:xfrm>
        </p:spPr>
        <p:txBody>
          <a:bodyPr>
            <a:normAutofit/>
          </a:bodyPr>
          <a:lstStyle/>
          <a:p>
            <a:endParaRPr lang="en-US" altLang="ru-RU">
              <a:solidFill>
                <a:srgbClr val="FF0000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ru-RU">
              <a:solidFill>
                <a:srgbClr val="FF0000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0232" y="985540"/>
            <a:ext cx="5286412" cy="9220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b="1" dirty="0" smtClean="0"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268095" y="727075"/>
            <a:ext cx="7304405" cy="9925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49400" y="2452370"/>
            <a:ext cx="566928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УМК  «Говорим по-татарски» через взаимодействие с родителями</a:t>
            </a:r>
            <a:endParaRPr lang="ru-RU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5524500" y="4509135"/>
            <a:ext cx="3048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Составила:Шайдуллина Гульнара Салимовна, воспитатаель по обучению татарскому языку</a:t>
            </a:r>
            <a:endParaRPr lang="ru-RU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овое поле 4"/>
          <p:cNvSpPr txBox="1"/>
          <p:nvPr/>
        </p:nvSpPr>
        <p:spPr>
          <a:xfrm>
            <a:off x="156210" y="196850"/>
            <a:ext cx="8741410" cy="3447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средней группе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дети задают вопрос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кем?»,«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Хәлләр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ничек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?»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Дети в старшей группе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в конце года уверенно, без подсказки воспитателя, должны уметь вести диалог между собой, задавая и отвечая на вопросы 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Хәлләр ничек?, Нинди? Ничә?, Нәрсә кирәк?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», организовать сюжетно-ролевую игру «Магазин», на любую тему    (овощи, мебель, одежда, игрушки), игру «Командир».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подготовительной группе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дети должны уметь задавать и отвечать на вопросы 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Хәлләр ничек? Нинди? Ничә? Нәрсә кирәк? Син кем? Бу кем? Бу нәрсә? Ничә яш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ь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 Нишли? Нишлисең? Кая барасың?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»,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Самостоятельно организовать сюжетные игры «Магазин», «Командир», «Угостим друзей», так же покупать билеты, знакомится разговаривать по телефону.</a:t>
            </a:r>
            <a:endParaRPr lang="ru-RU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Изображение 1" descr="17702161162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84" y="3187854"/>
            <a:ext cx="2755265" cy="20332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Изображение 2" descr="17702161163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79" y="3184406"/>
            <a:ext cx="2897505" cy="21774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Изображение 4" descr="17702161162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7303" y="3789045"/>
            <a:ext cx="2724150" cy="2491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95536" y="332656"/>
            <a:ext cx="8136904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положительно 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влияют на желание детей к изучению второго языка. В результате проведения совместных праздников и мероприятий: «День родного языка», 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өмәсе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b="1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Әниләр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b="1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Нәүрүз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Сабантуй» 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они 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полной мере осознали необходимость изучения детьми двух государственных языков 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Текстовое поле 3"/>
          <p:cNvSpPr txBox="1"/>
          <p:nvPr/>
        </p:nvSpPr>
        <p:spPr>
          <a:xfrm>
            <a:off x="438784" y="320675"/>
            <a:ext cx="8309679" cy="217222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21 февраля по инициативе Генеральной конференции ЮНЕСКО во всем мире с 2000 года отмечается 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день 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родного языка.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направлен на защиту исчезающих языков, для содействия языковому и культурному разнообразию и 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многоязычию людей.</a:t>
            </a:r>
            <a:r>
              <a:rPr lang="ru-RU" sz="2000" dirty="0">
                <a:solidFill>
                  <a:srgbClr val="111111"/>
                </a:solidFill>
                <a:latin typeface="Arial" panose="020B0604020202020204"/>
              </a:rPr>
              <a:t> 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Подобные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повышают интерес мальчишек и девчонок к культуре своего народа, а также расширяют и углубляют их знания о родном языке, о своей Родине.</a:t>
            </a:r>
            <a:endParaRPr lang="ru-RU" alt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Picture 11" descr="E:\БИЛИНГВАЛЬНОЕ ОБРАЗОВАНИЕ\ДЕНЬ РОДНОГО ЯЗЫКА\IMG-20220221-WA0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57651"/>
            <a:ext cx="2555776" cy="17548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3" descr="E:\БИЛИНГВАЛЬНОЕ ОБРАЗОВАНИЕ\ДЕНЬ РОДНОГО ЯЗЫКА\IMG-20210221-WA0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1822" y="2752963"/>
            <a:ext cx="2742565" cy="18281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4" descr="E:\БИЛИНГВАЛЬНОЕ ОБРАЗОВАНИЕ\ДЕНЬ РОДНОГО ЯЗЫКА\IMG-20220221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0571" y="2708920"/>
            <a:ext cx="2736304" cy="1872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7" descr="E:\БИЛИНГВАЛЬНОЕ ОБРАЗОВАНИЕ\ДЕНЬ РОДНОГО ЯЗЫКА\IMG-20220221-WA00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2344" y="4789843"/>
            <a:ext cx="2736304" cy="1844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10" descr="E:\БИЛИНГВАЛЬНОЕ ОБРАЗОВАНИЕ\ДЕНЬ РОДНОГО ЯЗЫКА\IMG-20220221-WA00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3064" y="4762459"/>
            <a:ext cx="2880320" cy="1872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6" descr="E:\БИЛИНГВАЛЬНОЕ ОБРАЗОВАНИЕ\ДЕНЬ РОДНОГО ЯЗЫКА\IMG-20220221-WA00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8563" y="4690451"/>
            <a:ext cx="2880320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Рисунок 3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овое поле 4"/>
          <p:cNvSpPr txBox="1"/>
          <p:nvPr/>
        </p:nvSpPr>
        <p:spPr>
          <a:xfrm>
            <a:off x="287020" y="0"/>
            <a:ext cx="8477250" cy="50749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/>
            <a:r>
              <a:rPr sz="2000" b="1" i="0" dirty="0" err="1">
                <a:solidFill>
                  <a:srgbClr val="FF0000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Науруз</a:t>
            </a:r>
            <a:r>
              <a:rPr sz="2000" b="1" i="0" dirty="0">
                <a:solidFill>
                  <a:srgbClr val="FF0000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— </a:t>
            </a:r>
            <a:r>
              <a:rPr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это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древний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праздник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символизирующий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начало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нового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года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и </a:t>
            </a:r>
            <a:r>
              <a:rPr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обновление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природы.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Наши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далекие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прадеды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встречали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</a:t>
            </a:r>
            <a:r>
              <a:rPr lang="en-US" altLang="ru-RU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y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р</a:t>
            </a:r>
            <a:r>
              <a:rPr lang="en-US" altLang="ru-RU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y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з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когда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день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ночь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выравнивались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по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времени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желали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этот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день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всем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добра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здоровья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счастья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.</a:t>
            </a:r>
            <a:r>
              <a:rPr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Главное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—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провести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этот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день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кругу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семьи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наслаждаясь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общением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традициями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радостью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от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наступающего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нового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года</a:t>
            </a:r>
            <a:r>
              <a:rPr lang="ru-RU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.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у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нас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детском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саду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все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дети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с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радостью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встре</a:t>
            </a:r>
            <a:r>
              <a:rPr lang="ru-RU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чают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</a:t>
            </a:r>
            <a:r>
              <a:rPr lang="en-US" altLang="ru-RU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y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р</a:t>
            </a:r>
            <a:r>
              <a:rPr lang="en-US" altLang="ru-RU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y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з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.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празднике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ребятишки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сме</a:t>
            </a:r>
            <a:r>
              <a:rPr lang="ru-RU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ются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рад</a:t>
            </a:r>
            <a:r>
              <a:rPr lang="ru-RU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уются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танц</a:t>
            </a:r>
            <a:r>
              <a:rPr lang="ru-RU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уют,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</a:t>
            </a:r>
            <a:r>
              <a:rPr lang="ru-RU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оют</a:t>
            </a:r>
            <a:r>
              <a:rPr lang="en-US" altLang="ru-RU" sz="2000" b="1" i="0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 dirty="0" err="1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игр</a:t>
            </a:r>
            <a:r>
              <a:rPr lang="ru-RU" altLang="en-US" sz="2000" b="1" i="0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ают</a:t>
            </a:r>
            <a:r>
              <a:rPr lang="ru-RU" altLang="en-US" sz="2000" b="1" dirty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ru-RU" altLang="en-US" sz="20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вместе с родителями в народные игры.</a:t>
            </a:r>
            <a:endParaRPr lang="en-US" altLang="ru-RU" sz="2000" b="1" i="0" dirty="0">
              <a:solidFill>
                <a:srgbClr val="333333"/>
              </a:solidFill>
              <a:latin typeface="Times New Roman" panose="02020603050405020304" pitchFamily="18" charset="0"/>
              <a:ea typeface="YS Text"/>
              <a:cs typeface="Times New Roman" panose="02020603050405020304" pitchFamily="18" charset="0"/>
            </a:endParaRPr>
          </a:p>
        </p:txBody>
      </p:sp>
      <p:pic>
        <p:nvPicPr>
          <p:cNvPr id="6" name="Изображение 5" descr="IMG-20211117-WA00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25" y="2661920"/>
            <a:ext cx="2516783" cy="1888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Изображение 6" descr="IMG-20250320-WA00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9341" y="2652394"/>
            <a:ext cx="2545318" cy="1909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Изображение 7" descr="IMG-20250320-WA00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855" y="2652394"/>
            <a:ext cx="2594610" cy="1946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6" descr="F:\мы играем тат праздник\DSCN17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4724994"/>
            <a:ext cx="2491740" cy="1850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C:\Users\АДМИН\Desktop\папки\тат.праздники\навруз\IMG-20250320-WA00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642" y="4724994"/>
            <a:ext cx="2545318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IMG-20250320-WA00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868" y="4785277"/>
            <a:ext cx="2530281" cy="17177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Рисунок 3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72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овое поле 4"/>
          <p:cNvSpPr txBox="1"/>
          <p:nvPr/>
        </p:nvSpPr>
        <p:spPr>
          <a:xfrm>
            <a:off x="467360" y="260350"/>
            <a:ext cx="8281670" cy="33191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/>
            <a:r>
              <a:rPr lang="en-US" altLang="en-US" sz="2000" b="1" i="0">
                <a:solidFill>
                  <a:srgbClr val="FF0000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«</a:t>
            </a:r>
            <a:r>
              <a:rPr lang="en-US" altLang="en-US" sz="2000" b="1" i="0">
                <a:solidFill>
                  <a:srgbClr val="FF0000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Каз</a:t>
            </a:r>
            <a:r>
              <a:rPr lang="en-US" altLang="ru-RU" sz="2000" b="1" i="0">
                <a:solidFill>
                  <a:srgbClr val="FF0000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FF0000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өмәсе</a:t>
            </a:r>
            <a:r>
              <a:rPr lang="en-US" altLang="en-US" sz="2000" b="1" i="0">
                <a:solidFill>
                  <a:srgbClr val="FF0000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»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—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это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древний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татарский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обрядовый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праздник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.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Жителями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татарских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сел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проводится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коллективная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обработка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гусиного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мяса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пуха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пера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.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По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традиции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этот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день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заготавливают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впрок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гусиное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мясо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щиплют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пух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подушки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.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Во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время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праздника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татары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устраивают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посиделки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общаются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поют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песни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.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«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Каз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өмәсе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»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показывает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сплоченность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взаимовыручку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народа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,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он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объединяет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людей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.</a:t>
            </a:r>
            <a:endParaRPr lang="en-US" altLang="ru-RU" sz="2000" b="1" i="0">
              <a:solidFill>
                <a:srgbClr val="333333"/>
              </a:solidFill>
              <a:latin typeface="Times New Roman" panose="02020603050405020304" pitchFamily="18" charset="0"/>
              <a:ea typeface="YS Text"/>
              <a:cs typeface="Times New Roman" panose="02020603050405020304" pitchFamily="18" charset="0"/>
            </a:endParaRPr>
          </a:p>
          <a:p>
            <a:pPr marL="0" indent="0"/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Наши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ребята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ru-RU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совместно с родителями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тоже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поучаствовали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в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обрядах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«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Каз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өмәсе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»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ощутили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атмосферу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замечательной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татарской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 </a:t>
            </a:r>
            <a:r>
              <a:rPr lang="en-US" altLang="en-US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традиции</a:t>
            </a:r>
            <a:r>
              <a:rPr lang="en-US" altLang="ru-RU" sz="2000" b="1" i="0">
                <a:solidFill>
                  <a:srgbClr val="333333"/>
                </a:solidFill>
                <a:latin typeface="Times New Roman" panose="02020603050405020304" pitchFamily="18" charset="0"/>
                <a:ea typeface="YS Text"/>
                <a:cs typeface="Times New Roman" panose="02020603050405020304" pitchFamily="18" charset="0"/>
              </a:rPr>
              <a:t>!</a:t>
            </a:r>
            <a:endParaRPr lang="ru-RU" altLang="en-US" sz="2000" b="1" i="0">
              <a:solidFill>
                <a:srgbClr val="333333"/>
              </a:solidFill>
              <a:latin typeface="Times New Roman" panose="02020603050405020304" pitchFamily="18" charset="0"/>
              <a:ea typeface="YS Text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АДМИН\Desktop\каз омасе\IMG-20211117-WA00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14139"/>
            <a:ext cx="2520280" cy="1890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\Desktop\каз омасе\IMG-20211117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06" y="3637206"/>
            <a:ext cx="2506173" cy="18796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\Desktop\каз омасе\IMG-20211117-WA01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468" y="3583744"/>
            <a:ext cx="2591562" cy="19436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5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49275" y="1484630"/>
            <a:ext cx="8108315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Сабантуй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– это праздник семьи и семейного благополучия, полюбившийся детям и их родителям. На этом празднике дети и взрослые соревнуются в силе, ловкости и выносливости, проводятся игры соревновательного характера: «Бой подушками», «Конные скачки», « Бег в мешках», «Кто быстрей донесёт воду в пиалах», «Юрта», «Перетяни канат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».</a:t>
            </a:r>
            <a:r>
              <a:rPr lang="ru-RU" sz="2000" b="1" dirty="0">
                <a:solidFill>
                  <a:srgbClr val="000000"/>
                </a:solidFill>
                <a:latin typeface="-apple-system"/>
                <a:sym typeface="+mn-ea"/>
              </a:rPr>
              <a:t> </a:t>
            </a:r>
            <a:endParaRPr lang="ru-RU" sz="2000" b="1" dirty="0">
              <a:solidFill>
                <a:srgbClr val="000000"/>
              </a:solidFill>
              <a:latin typeface="-apple-system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\Desktop\папки\тат.праздники\сабантуй\IMG-20230609-WA00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37714"/>
            <a:ext cx="2303667" cy="1727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папки\тат.праздники\сабантуй\IMG-20230609-WA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84984"/>
            <a:ext cx="2400267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\Desktop\папки\тат.праздники\сабантуй\IMG-20230609-WA00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743" y="3334643"/>
            <a:ext cx="2165902" cy="1764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2130" y="260350"/>
            <a:ext cx="8125460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Сабантуй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праздник плодородия и изобилия, праздник труда, праздник радости и счастья, в котором сливаются воедино и красивые обычаи народа, и песни его, и пляски, и обряды.​ А ещё это праздник дружбы, единения и любви. </a:t>
            </a:r>
            <a:endParaRPr lang="ru-RU" b="1" dirty="0"/>
          </a:p>
        </p:txBody>
      </p:sp>
      <p:pic>
        <p:nvPicPr>
          <p:cNvPr id="1030" name="Picture 6" descr="C:\Users\АДМИН\Desktop\папки\тат.праздники\сабантуй\IMG-20230609-WA00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369" y="5120704"/>
            <a:ext cx="2210317" cy="16577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АДМИН\Desktop\папки\тат.праздники\сабантуй\IMG-20230609-WA00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120787"/>
            <a:ext cx="2232248" cy="1674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6" descr="E:\БИЛИНГВАЛЬНОЕ ОБРАЗОВАНИЕ\Г.ТУКАЙ\IMG-20230426-WA0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4230" y="4365104"/>
            <a:ext cx="2808312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857224" y="1071545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E:\БИЛИНГВАЛЬНОЕ ОБРАЗОВАНИЕ\Г.ТУКАЙ\DSCN46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16832"/>
            <a:ext cx="2664296" cy="19982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E:\БИЛИНГВАЛЬНОЕ ОБРАЗОВАНИЕ\Г.ТУКАЙ\DSCN4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988840"/>
            <a:ext cx="2675789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 descr="E:\БИЛИНГВАЛЬНОЕ ОБРАЗОВАНИЕ\Г.ТУКАЙ\DSCN46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2060848"/>
            <a:ext cx="2640293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5" descr="E:\БИЛИНГВАЛЬНОЕ ОБРАЗОВАНИЕ\Г.ТУКАЙ\IMG-20230426-WA00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293096"/>
            <a:ext cx="2592288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395536" y="332656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празднике, приуроченном ко дню рождения 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Габдуллы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Тукая, активное участие принимают </a:t>
            </a:r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родители. Они с удовольствием готовят различные костюмы, атрибуты; участвуют в конкурсе рисунков и поделок «В мире сказок» по произведениям великого татарского поэта </a:t>
            </a:r>
            <a:r>
              <a:rPr lang="ru-RU" sz="2000" b="1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E:\БИЛИНГВАЛЬНОЕ ОБРАЗОВАНИЕ\Г.ТУКАЙ\IMG_20170426_0913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0802" y="4320401"/>
            <a:ext cx="2719497" cy="2204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57224" y="2263767"/>
            <a:ext cx="7429552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95536" y="332656"/>
            <a:ext cx="8208912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2400" b="1" dirty="0" smtClean="0">
              <a:ln>
                <a:noFill/>
              </a:ln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400" b="1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Родители нашего детского сада посещают официальный сайт МИНИСТЕРСТВА ОБРАЗОВАНИЯ И НАУКИ РТ в разделе «Дошкольное образование», где размещены новые учебно-методические комплекты по обучению детей двум государственным языкам в дошкольных образовательных учреждениях для ознакомления и использования по закреплению пройденного материала по татарскому языку в семье и другая необходимая информация.</a:t>
            </a:r>
            <a:endParaRPr lang="ru-RU" altLang="en-US" sz="2400" b="1" dirty="0" smtClean="0">
              <a:ln>
                <a:noFill/>
              </a:ln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57224" y="980728"/>
            <a:ext cx="7801152" cy="3169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ътибарыгыз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өчен рәхмәт!</a:t>
            </a:r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638636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44958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638636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44958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500098" y="714356"/>
            <a:ext cx="9858444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476672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Статус татарского языка как государственного предусматривает овладение татарским языком как средством общения, способом духовно- нравственного развития, формирования коммуникативной культуры воспитанников, обучающихся.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lvl="0"/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Детский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сад – первое звено в системе образования. Чтобы стать  высокообразованным, человек должен овладеть всеми богатствами родного языка. Поэтому одна из задач детского сада – формирование правильной речи детей на основе овладения ими языком своего народа.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b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интерес к общению на татарском языке, познанию нового посредством использования знаний детей по учебно- методическим комплектам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 методических комплектов «Говорим по -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татарски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формировать первоначальные умения и навыки практического владения татарским языком в устной форме; закрепить умения детей общаться со сверстниками; использовать вежливые слова на татарском языке; способствовать развитию диалога на татарском языке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 rot="10800000" flipV="1">
            <a:off x="323528" y="288855"/>
            <a:ext cx="8496944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44958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Большую роль в сохранении родного языка приобщении детей к культурному наследию, духовным ценностям народа играет в первую очередь семья.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http://www.pravmir.ru/wp-content/uploads/2013/06/100_fotografije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00166" y="1785926"/>
            <a:ext cx="6057921" cy="37862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1071546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задачей детского сада является вовлечение родителей в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образовательный процесс детского сада и в частности в процесс обучения татарскому языку.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42595" y="193675"/>
            <a:ext cx="8402955" cy="15894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44958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958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Рабочая тетрадь является частью УМК по обучению детей татарскому языку. С помощью этой тетради закрепляется словарный запас ребенка, а также умение отвечать на вопросы, развивать навыки связной речи, понимать речь взрослого, по словесному указанию находить предметы.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708920"/>
            <a:ext cx="2016532" cy="2448272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1003" y="2708920"/>
            <a:ext cx="1993662" cy="2448272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31096" y="2708920"/>
            <a:ext cx="1985320" cy="2376264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6768752" cy="114300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группе в приемных комнатах есть информационный стенд для родителей по УМК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АДМИН\Desktop\17702003929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52736"/>
            <a:ext cx="2743572" cy="1584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2636913"/>
            <a:ext cx="828092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Так же в каждой группе имеется  красочно оформленные уголки «Край родной мой –Татарстан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».Родители помогают обогащать предметно-развивающую среду, оказывают помощь по обучению детей татарскому языку и региональному компоненту. Сшили национальные костюмы куклам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2052" name="Picture 4" descr="C:\Users\АДМИН\Desktop\-5303038911586618865_1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1728192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ДМИН\Desktop\-5303038911586618961_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09120"/>
            <a:ext cx="2376264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АДМИН\Desktop\-5303038911586618958_1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509120"/>
            <a:ext cx="1512168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АДМИН\Desktop\-5303038911586618871_1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581128"/>
            <a:ext cx="2016223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99592" y="829310"/>
            <a:ext cx="7219518" cy="26835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Лексический минимум по курсу обучения татарскому языку: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средний возраст – 62 слово,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старший возраст – 107 (62+45),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подготовительная к школе группа – 167 (62+45+60) слов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artinkin.net/pics/uploads/posts/2022-08/thumbs/1660408273_66-kartinkin-net-p-foni-dlya-slaida-s-kazakhskimi-ornamentami-70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5248"/>
            <a:ext cx="7488832" cy="497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6068</Words>
  <Application>WPS Presentation</Application>
  <PresentationFormat>Экран (4:3)</PresentationFormat>
  <Paragraphs>65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1" baseType="lpstr">
      <vt:lpstr>Arial</vt:lpstr>
      <vt:lpstr>SimSun</vt:lpstr>
      <vt:lpstr>Wingdings</vt:lpstr>
      <vt:lpstr>Times New Roman</vt:lpstr>
      <vt:lpstr>Calibri</vt:lpstr>
      <vt:lpstr>Calibri</vt:lpstr>
      <vt:lpstr>Arial</vt:lpstr>
      <vt:lpstr>YS Text</vt:lpstr>
      <vt:lpstr>Segoe Print</vt:lpstr>
      <vt:lpstr>-apple-system</vt:lpstr>
      <vt:lpstr>Microsoft YaHei</vt:lpstr>
      <vt:lpstr>Arial Unicode MS</vt:lpstr>
      <vt:lpstr>Тема Office</vt:lpstr>
      <vt:lpstr>Муниципальное бюджетное дошкольное образовательное учреждение «Детский сад №28 г.Лениногорска» муниципального образования «Лениногорский муниципальный район» Республики Татарстан </vt:lpstr>
      <vt:lpstr>PowerPoint 演示文稿</vt:lpstr>
      <vt:lpstr>     Цель :формировать у детей интерес к общению на татарском языке, познанию нового посредством использования знаний детей по учебно- методическим комплектам. </vt:lpstr>
      <vt:lpstr>PowerPoint 演示文稿</vt:lpstr>
      <vt:lpstr>PowerPoint 演示文稿</vt:lpstr>
      <vt:lpstr>PowerPoint 演示文稿</vt:lpstr>
      <vt:lpstr>В каждой группе в приемных комнатах есть информационный стенд для родителей по УМК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АДМИН</cp:lastModifiedBy>
  <cp:revision>119</cp:revision>
  <dcterms:created xsi:type="dcterms:W3CDTF">2017-01-28T19:41:00Z</dcterms:created>
  <dcterms:modified xsi:type="dcterms:W3CDTF">2026-02-08T19:07:12Z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2E1416A6DE6E4A989D9BAA65CD067C58_12</vt:lpwstr>
  </property>
  <property fmtid="{D5CDD505-2E9C-101B-9397-08002B2CF9AE}" pid="3" name="KSOProductBuildVer">
    <vt:lpwstr>1049-12.2.0.23196</vt:lpwstr>
  </property>
</Properties>
</file>